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65" r:id="rId3"/>
    <p:sldId id="261" r:id="rId4"/>
    <p:sldId id="262" r:id="rId5"/>
    <p:sldId id="270" r:id="rId6"/>
    <p:sldId id="264" r:id="rId7"/>
    <p:sldId id="268" r:id="rId8"/>
    <p:sldId id="271" r:id="rId9"/>
    <p:sldId id="272" r:id="rId10"/>
    <p:sldId id="257" r:id="rId11"/>
    <p:sldId id="258" r:id="rId12"/>
    <p:sldId id="259" r:id="rId13"/>
    <p:sldId id="260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CF84-CC96-4FDF-AE3F-AD5FB0664935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A7DD7-4817-4495-B435-881655EF3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28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15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60934-BB95-31E1-983B-4F3786B1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3D8203-4627-1AD0-8477-9EACC587C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C59D40-F456-FAC9-9939-EC35DD7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F1C7FC-97E7-995A-AF94-D435C776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9A4CEF-A66C-1284-5B9F-9EA5AA5B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61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E939D-5EDA-F312-8839-0BEB4F86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A98687-1342-3805-375A-74A278DA8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F962C8-15BB-69A1-A9BD-6459992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DE730-CC64-45C9-8078-BA953B64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ED5F14-8CCC-674B-6DE5-A20B4BDA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2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2CDAAE-E95C-F62C-0858-6F08BB89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3874E1-DCBC-BF60-AFFE-D98F3D265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EE408-B621-19D6-094F-0E98978B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F3CE82-D6BE-962B-E846-2E16382D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79F40-6294-D033-0F62-640C590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51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EB397-3444-2B62-13D0-CCBFDC34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04E10-DD85-E34B-D700-A4882533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4113E5-B912-EB1F-CEBB-0745795B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CC43E-04CD-7BCD-7E5F-EF0B39B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438EE-BBF6-D490-95E9-96F3D3D1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B6805-A485-637E-ECC8-12318E83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C0259C-EF64-D5FC-EB3A-18A6E5E5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D61EF-2551-6693-6777-1146DFE6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934894-3992-B57A-44C1-3A7F14B5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D4E56D-DD74-7516-40BB-A6570312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57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E2C688-8E77-E557-A848-A38767F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63FDA4-911F-1326-6D7E-9B6D406D1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A6659C-3C5A-491B-0ABA-ED2F3E36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940435-E868-E957-EED6-53838DE7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B9BD71-6F90-9E3C-70F4-CB6D88F3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FEAF40-1936-4F91-AB90-52908570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9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15CCFC-556F-92F4-D357-26E86F66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DAF73B-EBF5-6986-0475-481C4444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0B2B4E-AB2D-19DA-F16A-3F3FCC4C0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F1422D-0C31-4285-9627-1C0E6B08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AC1990-898C-A5E4-C981-31FF98CA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C23A68-74AA-4615-2C21-9729A57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C3FC12F-A548-8FC9-08CB-D4261CF8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7E5DC6-056F-9D91-5B64-F772C0D0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6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1C4F8-5470-ACCD-1F59-C93CB5C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50FE3A-3B11-463E-873C-2BE21925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904DCD-30C3-3ACD-B01D-F5A85BE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D18DA3-554A-5025-CE47-639C76E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3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043236-E666-9567-D04F-E2D56BB3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23014E-E846-5CB7-C216-49BDA4D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1732F-F598-C56F-38A3-12BFA878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41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8B96A-AAC7-EC66-E562-69CD7FEF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E77AA-585B-CBA4-56AC-E7E309ED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8BFECC-AFD0-81E4-616B-8F09D89B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5ADE38-6319-393A-DC2F-5F382588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994D73-A7DF-A261-51F8-D4E5F0BF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AC4B8A-336B-B152-36E8-EF7BF6D5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7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312EB-32FC-AC41-01A2-DC00E702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0E13DA-BB43-E945-6E56-8A528B28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173EE3-FFE0-4C91-47F8-FA5F3F8F3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CC87E-D40F-4522-4525-994ED55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F25A83-C802-10A9-733B-430D7E41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4851CB-27DB-C212-5BDA-8587E5EA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86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AD84CEE-2D9E-FAA8-68E8-1FC9FF3F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61A49-9BCC-CD40-86EB-D7D5E5C85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1DB8F-E563-08BF-285E-7E2545F6A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1AF84-DD6D-46ED-8CEB-F7D61BC8B942}" type="datetimeFigureOut">
              <a:rPr kumimoji="1" lang="ja-JP" altLang="en-US" smtClean="0"/>
              <a:t>2024/1/31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1027FB-9852-EAF0-4B6C-6418D1E89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C4D4A8-25AA-ABE1-C47B-73B665952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7882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Method for the separation of PIPS, inverted PIPS, partial engulfment, and homogeneous LLPS </a:t>
            </a:r>
            <a:endParaRPr kumimoji="1" lang="ja-JP" altLang="en-US" sz="440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Summary: PIPS, inverted PIPS, and partial engulfment were successfully separated, and I found that the separation of homogeneous LLPS from the others depended on the definition.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741BFA4-17FA-EACE-9979-B56CDCB2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05"/>
            <a:ext cx="1675377" cy="446767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64C928-98FE-97AD-590E-6231E5BF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20" y="2077344"/>
            <a:ext cx="10823980" cy="43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2D9BFA-BC13-0026-EC1D-1F716290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7" y="2058055"/>
            <a:ext cx="10459749" cy="41839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DE5E69-8ABE-6768-156A-EAF3EB1DF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" y="1906367"/>
            <a:ext cx="1579867" cy="421298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154276" y="1934720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8864814" y="1590096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2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F503717-4CF8-3453-B12E-95B9EC8F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" y="1755157"/>
            <a:ext cx="1538447" cy="41025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4E976B-CA6C-5B6C-8352-289734B10E6E}"/>
              </a:ext>
            </a:extLst>
          </p:cNvPr>
          <p:cNvSpPr txBox="1"/>
          <p:nvPr/>
        </p:nvSpPr>
        <p:spPr>
          <a:xfrm>
            <a:off x="9439266" y="1716698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Large</a:t>
            </a:r>
            <a:r>
              <a:rPr lang="ja-JP" altLang="en-US" sz="1200" dirty="0"/>
              <a:t> </a:t>
            </a:r>
            <a:r>
              <a:rPr lang="en-US" altLang="ja-JP" sz="1200" dirty="0"/>
              <a:t>over</a:t>
            </a:r>
            <a:r>
              <a:rPr lang="ja-JP" altLang="en-US" sz="1200" dirty="0"/>
              <a:t> </a:t>
            </a:r>
            <a:r>
              <a:rPr lang="en-US" altLang="ja-JP" sz="1200" dirty="0" err="1"/>
              <a:t>ylim</a:t>
            </a:r>
            <a:endParaRPr kumimoji="1"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B94929E-CDF0-D029-4D34-C687CE79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39" y="2083839"/>
            <a:ext cx="10508593" cy="4203437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D4D470-3FC9-CAF1-56E8-2F9E4840D344}"/>
              </a:ext>
            </a:extLst>
          </p:cNvPr>
          <p:cNvCxnSpPr>
            <a:cxnSpLocks/>
          </p:cNvCxnSpPr>
          <p:nvPr/>
        </p:nvCxnSpPr>
        <p:spPr>
          <a:xfrm flipH="1">
            <a:off x="9986051" y="1993697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3D8E5F0-A049-E2D4-E800-9DB0BF96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37" y="2085297"/>
            <a:ext cx="10529461" cy="4211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91B9372-FDE5-8A9B-2698-42BF09DC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" y="1736745"/>
            <a:ext cx="1655816" cy="4415509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025402" y="1980962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78633" y="1598245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1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/PIPS_sigma_4.png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865E17-F88B-631D-E14E-1BD4DC75B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1675428"/>
            <a:ext cx="1753849" cy="46769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343242-26CC-AD99-32BC-30C1706A3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24" y="1926274"/>
            <a:ext cx="10342489" cy="4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DB65E0-27A2-6752-5CAA-80C633453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97" y="1989230"/>
            <a:ext cx="10508703" cy="42034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/iPIPS_sigma_4.png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0258604" y="1933184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9023444" y="1567517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EBFD20-338D-B8D8-FEB8-28BE88B76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" y="1752506"/>
            <a:ext cx="175384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/PartialE_sigma_4.png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95288B-B7AC-490C-E671-5433D9E8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94" y="1910552"/>
            <a:ext cx="1627370" cy="43396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7F15CF-BD8D-685A-3965-13E97AE6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5" y="2058009"/>
            <a:ext cx="10672871" cy="42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7D800ED-2CC4-560D-97E6-C2F0F63F8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4" y="2123648"/>
            <a:ext cx="10692876" cy="42771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/Homo_sigma_4.png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0142003" y="2009003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9041812" y="161678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A46D75-EBEB-5965-2B60-3DA37EEB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003"/>
            <a:ext cx="1575686" cy="4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matrix_profile_CaMKII_sigma_2.png</a:t>
            </a:r>
            <a:br>
              <a:rPr kumimoji="1" lang="fr-FR" altLang="ja-JP" sz="3200" dirty="0"/>
            </a:br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matrix_profile_STG_sigma_2.png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954110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>
            <a:cxnSpLocks/>
          </p:cNvCxnSpPr>
          <p:nvPr/>
        </p:nvCxnSpPr>
        <p:spPr>
          <a:xfrm>
            <a:off x="881974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-490046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1936500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1936500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2936960" y="187921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CE0F3E-15BE-C5E7-4AB5-FF0E3990806B}"/>
              </a:ext>
            </a:extLst>
          </p:cNvPr>
          <p:cNvSpPr txBox="1"/>
          <p:nvPr/>
        </p:nvSpPr>
        <p:spPr>
          <a:xfrm>
            <a:off x="6852039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AEFC838-91EA-5D4E-91EA-3FF658C96913}"/>
              </a:ext>
            </a:extLst>
          </p:cNvPr>
          <p:cNvCxnSpPr>
            <a:cxnSpLocks/>
          </p:cNvCxnSpPr>
          <p:nvPr/>
        </p:nvCxnSpPr>
        <p:spPr>
          <a:xfrm>
            <a:off x="6779903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8FF8AC-7969-BFD0-7B5A-6A240E8C61AA}"/>
              </a:ext>
            </a:extLst>
          </p:cNvPr>
          <p:cNvSpPr txBox="1"/>
          <p:nvPr/>
        </p:nvSpPr>
        <p:spPr>
          <a:xfrm rot="16200000">
            <a:off x="5407883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8F38A3B-6369-2426-515C-6BF505590EDE}"/>
              </a:ext>
            </a:extLst>
          </p:cNvPr>
          <p:cNvCxnSpPr>
            <a:cxnSpLocks/>
          </p:cNvCxnSpPr>
          <p:nvPr/>
        </p:nvCxnSpPr>
        <p:spPr>
          <a:xfrm flipH="1">
            <a:off x="7834429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CEC030-4DC7-3BBF-A258-AF6BBC9A9476}"/>
              </a:ext>
            </a:extLst>
          </p:cNvPr>
          <p:cNvSpPr txBox="1"/>
          <p:nvPr/>
        </p:nvSpPr>
        <p:spPr>
          <a:xfrm>
            <a:off x="7834429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E0C9187-70CB-9970-3A2E-5529910D8187}"/>
              </a:ext>
            </a:extLst>
          </p:cNvPr>
          <p:cNvSpPr txBox="1"/>
          <p:nvPr/>
        </p:nvSpPr>
        <p:spPr>
          <a:xfrm>
            <a:off x="8982506" y="188331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BA97CE0-B74B-781C-EEDB-0FB208BF4697}"/>
              </a:ext>
            </a:extLst>
          </p:cNvPr>
          <p:cNvSpPr txBox="1"/>
          <p:nvPr/>
        </p:nvSpPr>
        <p:spPr>
          <a:xfrm>
            <a:off x="171972" y="930810"/>
            <a:ext cx="891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Target </a:t>
            </a:r>
            <a:r>
              <a:rPr lang="en-US" altLang="ja-JP" b="1" dirty="0"/>
              <a:t>to obtain</a:t>
            </a:r>
            <a:r>
              <a:rPr kumimoji="1" lang="en-US" altLang="ja-JP" b="1" dirty="0"/>
              <a:t> the</a:t>
            </a:r>
            <a:r>
              <a:rPr lang="en-US" altLang="ja-JP" b="1" dirty="0"/>
              <a:t> </a:t>
            </a:r>
            <a:r>
              <a:rPr kumimoji="1" lang="en-US" altLang="ja-JP" b="1" dirty="0"/>
              <a:t>phase diagram </a:t>
            </a:r>
          </a:p>
          <a:p>
            <a:r>
              <a:rPr kumimoji="1" lang="en-US" altLang="ja-JP" b="1" dirty="0"/>
              <a:t>that separates PIPS, Homogenous LLPS, and partial engulfment</a:t>
            </a:r>
          </a:p>
          <a:p>
            <a:r>
              <a:rPr lang="en-US" altLang="ja-JP" dirty="0"/>
              <a:t>Locations of CaMKII and STG were smoothed by a Gaussian filter (sigma = 2 </a:t>
            </a:r>
            <a:r>
              <a:rPr lang="en-US" altLang="ja-JP" dirty="0" err="1"/>
              <a:t>l.u</a:t>
            </a:r>
            <a:r>
              <a:rPr lang="en-US" altLang="ja-JP" dirty="0"/>
              <a:t>.).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3E48DE-9DD0-05F5-FFC0-0A0189C4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58" y="2582180"/>
            <a:ext cx="4185037" cy="41850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A5B30F-D67C-DDD3-ED82-8C071B52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582180"/>
            <a:ext cx="4185037" cy="41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matrix/</a:t>
            </a:r>
            <a:r>
              <a:rPr kumimoji="1" lang="fr-FR" altLang="ja-JP" sz="3600" dirty="0"/>
              <a:t>matrix_region_condensates_sigma_2.png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206206" y="2218042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206206" y="2032854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813133" y="397672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248457" y="1583835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378362" y="1663522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866600" y="117507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739B439-DA21-9012-7277-42B0ADB940A5}"/>
              </a:ext>
            </a:extLst>
          </p:cNvPr>
          <p:cNvSpPr txBox="1"/>
          <p:nvPr/>
        </p:nvSpPr>
        <p:spPr>
          <a:xfrm>
            <a:off x="275654" y="5144472"/>
            <a:ext cx="3866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The PIPS and partial engulfment was not easy to separate using the 2D sections of their condensates (right), because the partial engulfment occurs in the 3d space. </a:t>
            </a:r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4789E371-A211-0A09-E59F-88DC9AEE76B5}"/>
              </a:ext>
            </a:extLst>
          </p:cNvPr>
          <p:cNvSpPr/>
          <p:nvPr/>
        </p:nvSpPr>
        <p:spPr>
          <a:xfrm>
            <a:off x="282298" y="1655933"/>
            <a:ext cx="1749020" cy="685699"/>
          </a:xfrm>
          <a:custGeom>
            <a:avLst/>
            <a:gdLst>
              <a:gd name="connsiteX0" fmla="*/ 0 w 2675694"/>
              <a:gd name="connsiteY0" fmla="*/ 1124088 h 1252639"/>
              <a:gd name="connsiteX1" fmla="*/ 392762 w 2675694"/>
              <a:gd name="connsiteY1" fmla="*/ 1142499 h 1252639"/>
              <a:gd name="connsiteX2" fmla="*/ 724156 w 2675694"/>
              <a:gd name="connsiteY2" fmla="*/ 62403 h 1252639"/>
              <a:gd name="connsiteX3" fmla="*/ 1215109 w 2675694"/>
              <a:gd name="connsiteY3" fmla="*/ 933844 h 1252639"/>
              <a:gd name="connsiteX4" fmla="*/ 1749020 w 2675694"/>
              <a:gd name="connsiteY4" fmla="*/ 1033 h 1252639"/>
              <a:gd name="connsiteX5" fmla="*/ 2203152 w 2675694"/>
              <a:gd name="connsiteY5" fmla="*/ 1154773 h 1252639"/>
              <a:gd name="connsiteX6" fmla="*/ 2675694 w 2675694"/>
              <a:gd name="connsiteY6" fmla="*/ 1111815 h 1252639"/>
              <a:gd name="connsiteX0" fmla="*/ 0 w 2675694"/>
              <a:gd name="connsiteY0" fmla="*/ 1124088 h 1326327"/>
              <a:gd name="connsiteX1" fmla="*/ 392762 w 2675694"/>
              <a:gd name="connsiteY1" fmla="*/ 1142499 h 1326327"/>
              <a:gd name="connsiteX2" fmla="*/ 724156 w 2675694"/>
              <a:gd name="connsiteY2" fmla="*/ 62403 h 1326327"/>
              <a:gd name="connsiteX3" fmla="*/ 1215109 w 2675694"/>
              <a:gd name="connsiteY3" fmla="*/ 933844 h 1326327"/>
              <a:gd name="connsiteX4" fmla="*/ 1749020 w 2675694"/>
              <a:gd name="connsiteY4" fmla="*/ 1033 h 1326327"/>
              <a:gd name="connsiteX5" fmla="*/ 2203152 w 2675694"/>
              <a:gd name="connsiteY5" fmla="*/ 1154773 h 1326327"/>
              <a:gd name="connsiteX6" fmla="*/ 2675694 w 2675694"/>
              <a:gd name="connsiteY6" fmla="*/ 1260980 h 1326327"/>
              <a:gd name="connsiteX0" fmla="*/ 0 w 2675694"/>
              <a:gd name="connsiteY0" fmla="*/ 1124088 h 1282072"/>
              <a:gd name="connsiteX1" fmla="*/ 392762 w 2675694"/>
              <a:gd name="connsiteY1" fmla="*/ 1142499 h 1282072"/>
              <a:gd name="connsiteX2" fmla="*/ 724156 w 2675694"/>
              <a:gd name="connsiteY2" fmla="*/ 62403 h 1282072"/>
              <a:gd name="connsiteX3" fmla="*/ 1215109 w 2675694"/>
              <a:gd name="connsiteY3" fmla="*/ 933844 h 1282072"/>
              <a:gd name="connsiteX4" fmla="*/ 1749020 w 2675694"/>
              <a:gd name="connsiteY4" fmla="*/ 1033 h 1282072"/>
              <a:gd name="connsiteX5" fmla="*/ 2203152 w 2675694"/>
              <a:gd name="connsiteY5" fmla="*/ 1154773 h 1282072"/>
              <a:gd name="connsiteX6" fmla="*/ 2675694 w 2675694"/>
              <a:gd name="connsiteY6" fmla="*/ 1260980 h 1282072"/>
              <a:gd name="connsiteX0" fmla="*/ 0 w 2685116"/>
              <a:gd name="connsiteY0" fmla="*/ 1192934 h 1282074"/>
              <a:gd name="connsiteX1" fmla="*/ 402184 w 2685116"/>
              <a:gd name="connsiteY1" fmla="*/ 1142499 h 1282074"/>
              <a:gd name="connsiteX2" fmla="*/ 733578 w 2685116"/>
              <a:gd name="connsiteY2" fmla="*/ 62403 h 1282074"/>
              <a:gd name="connsiteX3" fmla="*/ 1224531 w 2685116"/>
              <a:gd name="connsiteY3" fmla="*/ 933844 h 1282074"/>
              <a:gd name="connsiteX4" fmla="*/ 1758442 w 2685116"/>
              <a:gd name="connsiteY4" fmla="*/ 1033 h 1282074"/>
              <a:gd name="connsiteX5" fmla="*/ 2212574 w 2685116"/>
              <a:gd name="connsiteY5" fmla="*/ 1154773 h 1282074"/>
              <a:gd name="connsiteX6" fmla="*/ 2685116 w 2685116"/>
              <a:gd name="connsiteY6" fmla="*/ 1260980 h 1282074"/>
              <a:gd name="connsiteX0" fmla="*/ 0 w 2685116"/>
              <a:gd name="connsiteY0" fmla="*/ 1192934 h 1282072"/>
              <a:gd name="connsiteX1" fmla="*/ 402184 w 2685116"/>
              <a:gd name="connsiteY1" fmla="*/ 1142499 h 1282072"/>
              <a:gd name="connsiteX2" fmla="*/ 733578 w 2685116"/>
              <a:gd name="connsiteY2" fmla="*/ 62403 h 1282072"/>
              <a:gd name="connsiteX3" fmla="*/ 1224531 w 2685116"/>
              <a:gd name="connsiteY3" fmla="*/ 933844 h 1282072"/>
              <a:gd name="connsiteX4" fmla="*/ 1758442 w 2685116"/>
              <a:gd name="connsiteY4" fmla="*/ 1033 h 1282072"/>
              <a:gd name="connsiteX5" fmla="*/ 2212574 w 2685116"/>
              <a:gd name="connsiteY5" fmla="*/ 1154773 h 1282072"/>
              <a:gd name="connsiteX6" fmla="*/ 2685116 w 2685116"/>
              <a:gd name="connsiteY6" fmla="*/ 1260980 h 12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5116" h="1282072">
                <a:moveTo>
                  <a:pt x="0" y="1192934"/>
                </a:moveTo>
                <a:cubicBezTo>
                  <a:pt x="220826" y="1210293"/>
                  <a:pt x="279921" y="1330921"/>
                  <a:pt x="402184" y="1142499"/>
                </a:cubicBezTo>
                <a:cubicBezTo>
                  <a:pt x="524447" y="954077"/>
                  <a:pt x="596520" y="97179"/>
                  <a:pt x="733578" y="62403"/>
                </a:cubicBezTo>
                <a:cubicBezTo>
                  <a:pt x="870636" y="27627"/>
                  <a:pt x="1053720" y="944072"/>
                  <a:pt x="1224531" y="933844"/>
                </a:cubicBezTo>
                <a:cubicBezTo>
                  <a:pt x="1395342" y="923616"/>
                  <a:pt x="1593768" y="-35789"/>
                  <a:pt x="1758442" y="1033"/>
                </a:cubicBezTo>
                <a:cubicBezTo>
                  <a:pt x="1923116" y="37855"/>
                  <a:pt x="2058128" y="969643"/>
                  <a:pt x="2212574" y="1154773"/>
                </a:cubicBezTo>
                <a:cubicBezTo>
                  <a:pt x="2367020" y="1339903"/>
                  <a:pt x="2507225" y="1271753"/>
                  <a:pt x="2685116" y="126098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AAE745F-AA9A-A84E-02AD-4F47E275A01C}"/>
              </a:ext>
            </a:extLst>
          </p:cNvPr>
          <p:cNvCxnSpPr/>
          <p:nvPr/>
        </p:nvCxnSpPr>
        <p:spPr>
          <a:xfrm>
            <a:off x="282298" y="2497724"/>
            <a:ext cx="1945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329FDF-FC17-863E-F424-12AB82388DBC}"/>
              </a:ext>
            </a:extLst>
          </p:cNvPr>
          <p:cNvSpPr txBox="1"/>
          <p:nvPr/>
        </p:nvSpPr>
        <p:spPr>
          <a:xfrm>
            <a:off x="243702" y="3003402"/>
            <a:ext cx="3967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We obtained the regions of each species over half-maximal concentration from the baseline. They were defined as condensates.</a:t>
            </a:r>
          </a:p>
          <a:p>
            <a:endParaRPr lang="en-US" altLang="ja-JP" sz="1600" dirty="0"/>
          </a:p>
          <a:p>
            <a:r>
              <a:rPr lang="en-US" altLang="ja-JP" sz="1600" dirty="0">
                <a:solidFill>
                  <a:schemeClr val="accent6"/>
                </a:solidFill>
              </a:rPr>
              <a:t>Green</a:t>
            </a:r>
            <a:r>
              <a:rPr lang="en-US" altLang="ja-JP" sz="1600" dirty="0"/>
              <a:t>: CaMKII condensates</a:t>
            </a:r>
          </a:p>
          <a:p>
            <a:r>
              <a:rPr lang="en-US" altLang="ja-JP" sz="1600" dirty="0">
                <a:solidFill>
                  <a:schemeClr val="accent2"/>
                </a:solidFill>
              </a:rPr>
              <a:t>Red</a:t>
            </a:r>
            <a:r>
              <a:rPr lang="en-US" altLang="ja-JP" sz="1600" dirty="0"/>
              <a:t>: STG condensates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E5C4B9D-FC89-4593-A745-382AC58C08CD}"/>
              </a:ext>
            </a:extLst>
          </p:cNvPr>
          <p:cNvCxnSpPr/>
          <p:nvPr/>
        </p:nvCxnSpPr>
        <p:spPr>
          <a:xfrm>
            <a:off x="234993" y="2341632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49AE2AD-B252-6FC5-E675-047E5DC4112B}"/>
              </a:ext>
            </a:extLst>
          </p:cNvPr>
          <p:cNvCxnSpPr/>
          <p:nvPr/>
        </p:nvCxnSpPr>
        <p:spPr>
          <a:xfrm>
            <a:off x="247267" y="164610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3CB8EC5-3680-CA5A-BA2F-46DD53AC6613}"/>
              </a:ext>
            </a:extLst>
          </p:cNvPr>
          <p:cNvCxnSpPr/>
          <p:nvPr/>
        </p:nvCxnSpPr>
        <p:spPr>
          <a:xfrm>
            <a:off x="247267" y="201144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D4B9BC-FB47-DC69-D38D-A888A2BB2893}"/>
              </a:ext>
            </a:extLst>
          </p:cNvPr>
          <p:cNvSpPr txBox="1"/>
          <p:nvPr/>
        </p:nvSpPr>
        <p:spPr>
          <a:xfrm>
            <a:off x="2200940" y="145651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max</a:t>
            </a:r>
            <a:endParaRPr kumimoji="1" lang="ja-JP" altLang="en-US" sz="1400" baseline="-25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0609BE0-C240-368E-2222-0291D18EC4B7}"/>
              </a:ext>
            </a:extLst>
          </p:cNvPr>
          <p:cNvSpPr txBox="1"/>
          <p:nvPr/>
        </p:nvSpPr>
        <p:spPr>
          <a:xfrm>
            <a:off x="2208782" y="2187938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min</a:t>
            </a:r>
            <a:endParaRPr kumimoji="1" lang="ja-JP" altLang="en-US" sz="1400" baseline="-25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AFA7EE9-E4F0-B95C-B7A5-DD8858CF3221}"/>
              </a:ext>
            </a:extLst>
          </p:cNvPr>
          <p:cNvSpPr txBox="1"/>
          <p:nvPr/>
        </p:nvSpPr>
        <p:spPr>
          <a:xfrm>
            <a:off x="2208781" y="184818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0.5 x ([CaMKII]</a:t>
            </a:r>
            <a:r>
              <a:rPr kumimoji="1" lang="en-US" altLang="ja-JP" sz="1400" baseline="-25000" dirty="0"/>
              <a:t>max</a:t>
            </a:r>
            <a:r>
              <a:rPr kumimoji="1" lang="en-US" altLang="ja-JP" sz="1400" dirty="0"/>
              <a:t> + [CaMKII]</a:t>
            </a:r>
            <a:r>
              <a:rPr kumimoji="1" lang="en-US" altLang="ja-JP" sz="1400" baseline="-25000" dirty="0"/>
              <a:t>min 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3AE4D15-A346-4ECF-01FF-53392206DDDE}"/>
              </a:ext>
            </a:extLst>
          </p:cNvPr>
          <p:cNvCxnSpPr>
            <a:cxnSpLocks/>
          </p:cNvCxnSpPr>
          <p:nvPr/>
        </p:nvCxnSpPr>
        <p:spPr>
          <a:xfrm>
            <a:off x="1205650" y="2495715"/>
            <a:ext cx="41351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3432739-B0F6-672E-AA00-F6C0F3B72246}"/>
              </a:ext>
            </a:extLst>
          </p:cNvPr>
          <p:cNvCxnSpPr>
            <a:cxnSpLocks/>
          </p:cNvCxnSpPr>
          <p:nvPr/>
        </p:nvCxnSpPr>
        <p:spPr>
          <a:xfrm>
            <a:off x="645144" y="2499264"/>
            <a:ext cx="32461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9F188D-AF4B-9D80-8C6B-37EDD93B8997}"/>
              </a:ext>
            </a:extLst>
          </p:cNvPr>
          <p:cNvCxnSpPr>
            <a:cxnSpLocks/>
          </p:cNvCxnSpPr>
          <p:nvPr/>
        </p:nvCxnSpPr>
        <p:spPr>
          <a:xfrm>
            <a:off x="645144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4E81A0B-40C8-BF5F-0ABB-831B469DADCD}"/>
              </a:ext>
            </a:extLst>
          </p:cNvPr>
          <p:cNvCxnSpPr>
            <a:cxnSpLocks/>
          </p:cNvCxnSpPr>
          <p:nvPr/>
        </p:nvCxnSpPr>
        <p:spPr>
          <a:xfrm>
            <a:off x="969763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D6C8E3F-7F4F-4BF9-6EDE-875EA3CABA71}"/>
              </a:ext>
            </a:extLst>
          </p:cNvPr>
          <p:cNvCxnSpPr>
            <a:cxnSpLocks/>
          </p:cNvCxnSpPr>
          <p:nvPr/>
        </p:nvCxnSpPr>
        <p:spPr>
          <a:xfrm>
            <a:off x="1205650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371344E-A08F-DED4-2733-9E9EBF325874}"/>
              </a:ext>
            </a:extLst>
          </p:cNvPr>
          <p:cNvCxnSpPr>
            <a:cxnSpLocks/>
          </p:cNvCxnSpPr>
          <p:nvPr/>
        </p:nvCxnSpPr>
        <p:spPr>
          <a:xfrm>
            <a:off x="1619160" y="2032854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4211A1CF-C25A-854F-E9E9-4B753174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1" y="2032854"/>
            <a:ext cx="4571082" cy="4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err="1"/>
              <a:t>region_condensates_pyvista</a:t>
            </a:r>
            <a:r>
              <a:rPr kumimoji="1" lang="en-US" altLang="ja-JP" sz="3600" dirty="0"/>
              <a:t>/</a:t>
            </a:r>
            <a:r>
              <a:rPr kumimoji="1" lang="fr-FR" altLang="ja-JP" sz="3600" dirty="0"/>
              <a:t>summary_sigma_2.png</a:t>
            </a:r>
            <a:endParaRPr kumimoji="1" lang="ja-JP" altLang="en-US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BDF748-5D97-7D40-1990-732F243B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76" y="1884032"/>
            <a:ext cx="5250494" cy="49739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4D95F6-65D0-A908-F577-71AAF77D8AAB}"/>
              </a:ext>
            </a:extLst>
          </p:cNvPr>
          <p:cNvSpPr txBox="1"/>
          <p:nvPr/>
        </p:nvSpPr>
        <p:spPr>
          <a:xfrm>
            <a:off x="5894645" y="2098584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F6DDCFE-8908-DDFE-22FD-080B714C7A35}"/>
              </a:ext>
            </a:extLst>
          </p:cNvPr>
          <p:cNvCxnSpPr/>
          <p:nvPr/>
        </p:nvCxnSpPr>
        <p:spPr>
          <a:xfrm>
            <a:off x="5894645" y="1913396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0B0A52-7A85-FC9A-FF12-22C430CFD567}"/>
              </a:ext>
            </a:extLst>
          </p:cNvPr>
          <p:cNvSpPr txBox="1"/>
          <p:nvPr/>
        </p:nvSpPr>
        <p:spPr>
          <a:xfrm rot="16200000">
            <a:off x="4501572" y="3857264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507A09F-134D-7C8F-7F76-8A0BD5B30403}"/>
              </a:ext>
            </a:extLst>
          </p:cNvPr>
          <p:cNvCxnSpPr>
            <a:cxnSpLocks/>
          </p:cNvCxnSpPr>
          <p:nvPr/>
        </p:nvCxnSpPr>
        <p:spPr>
          <a:xfrm flipH="1">
            <a:off x="7050902" y="1556431"/>
            <a:ext cx="46589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3628C0-4E91-EAEB-6AEA-857A2F95B99B}"/>
              </a:ext>
            </a:extLst>
          </p:cNvPr>
          <p:cNvSpPr txBox="1"/>
          <p:nvPr/>
        </p:nvSpPr>
        <p:spPr>
          <a:xfrm>
            <a:off x="7002837" y="1619679"/>
            <a:ext cx="485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500         1000        2000       3000          4000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C31F1D-F3EA-9118-2B8D-FF62BAF8E7B5}"/>
              </a:ext>
            </a:extLst>
          </p:cNvPr>
          <p:cNvSpPr txBox="1"/>
          <p:nvPr/>
        </p:nvSpPr>
        <p:spPr>
          <a:xfrm>
            <a:off x="8652644" y="110741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30BB0D-EE80-1906-F652-2538AA0323CE}"/>
              </a:ext>
            </a:extLst>
          </p:cNvPr>
          <p:cNvSpPr txBox="1"/>
          <p:nvPr/>
        </p:nvSpPr>
        <p:spPr>
          <a:xfrm>
            <a:off x="220929" y="1911436"/>
            <a:ext cx="4369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Thus, the condensates in the 3d space were plotted after the alignments of the separation direction.</a:t>
            </a:r>
          </a:p>
          <a:p>
            <a:endParaRPr lang="en-US" altLang="ja-JP" dirty="0"/>
          </a:p>
          <a:p>
            <a:r>
              <a:rPr lang="en-US" altLang="ja-JP" dirty="0"/>
              <a:t>This was useful for presentation and visual inspection; however, the categorization based on the condensates was still inaccurate, because STG was covered even by the lower concentration of CaMKII.   </a:t>
            </a:r>
          </a:p>
        </p:txBody>
      </p:sp>
    </p:spTree>
    <p:extLst>
      <p:ext uri="{BB962C8B-B14F-4D97-AF65-F5344CB8AC3E}">
        <p14:creationId xmlns:p14="http://schemas.microsoft.com/office/powerpoint/2010/main" val="120674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4106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/>
              <a:t>matrix/</a:t>
            </a:r>
            <a:r>
              <a:rPr kumimoji="1" lang="en-US" altLang="ja-JP" sz="3600" dirty="0" err="1"/>
              <a:t>matrix_watershed</a:t>
            </a:r>
            <a:r>
              <a:rPr kumimoji="1" lang="en-US" altLang="ja-JP" sz="3600" dirty="0"/>
              <a:t> _CaMKII _sigma_4.png</a:t>
            </a:r>
            <a:br>
              <a:rPr kumimoji="1" lang="en-US" altLang="ja-JP" sz="3600" dirty="0"/>
            </a:br>
            <a:r>
              <a:rPr kumimoji="1" lang="en-US" altLang="ja-JP" sz="3600" dirty="0" err="1"/>
              <a:t>phase_diagram</a:t>
            </a:r>
            <a:r>
              <a:rPr kumimoji="1" lang="en-US" altLang="ja-JP" sz="3600" dirty="0"/>
              <a:t>/volume_watershed_sigma_4.png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308741" y="2218041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308741" y="2032853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915668" y="397672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350992" y="1583834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480897" y="166352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952734" y="113481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A514FF-ECC7-CA39-32E1-AF147DDDE09D}"/>
              </a:ext>
            </a:extLst>
          </p:cNvPr>
          <p:cNvSpPr txBox="1"/>
          <p:nvPr/>
        </p:nvSpPr>
        <p:spPr>
          <a:xfrm>
            <a:off x="216968" y="2190891"/>
            <a:ext cx="2409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https://imagej.net/plugins/classic-watershed</a:t>
            </a:r>
            <a:endParaRPr kumimoji="1"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F7F2DB9-4385-E1E2-EF0F-7092A984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6" y="915769"/>
            <a:ext cx="1476300" cy="189544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ACF91EE-4977-85A8-EFA9-BB1F3D904A98}"/>
              </a:ext>
            </a:extLst>
          </p:cNvPr>
          <p:cNvSpPr txBox="1"/>
          <p:nvPr/>
        </p:nvSpPr>
        <p:spPr>
          <a:xfrm>
            <a:off x="268374" y="1161305"/>
            <a:ext cx="248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We</a:t>
            </a:r>
            <a:r>
              <a:rPr kumimoji="1" lang="en-US" altLang="ja-JP" sz="1400" dirty="0"/>
              <a:t> utilized the watershed algorithm, which is commonly used to separate adjacent drainage basins.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BDE0E-AAA4-48A5-C35C-8FF29FFF5CDF}"/>
              </a:ext>
            </a:extLst>
          </p:cNvPr>
          <p:cNvSpPr txBox="1"/>
          <p:nvPr/>
        </p:nvSpPr>
        <p:spPr>
          <a:xfrm>
            <a:off x="245200" y="3051283"/>
            <a:ext cx="5058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If the watershed algorithm applied to spatially-smoothed CaMKII </a:t>
            </a:r>
            <a:r>
              <a:rPr lang="en-US" altLang="ja-JP" sz="1400" dirty="0"/>
              <a:t>(</a:t>
            </a:r>
            <a:r>
              <a:rPr kumimoji="1" lang="en-US" altLang="ja-JP" sz="1400" dirty="0"/>
              <a:t>G</a:t>
            </a:r>
            <a:r>
              <a:rPr lang="en-US" altLang="ja-JP" sz="1400" dirty="0"/>
              <a:t>aussian filter, sigma = 4 </a:t>
            </a:r>
            <a:r>
              <a:rPr lang="en-US" altLang="ja-JP" sz="1400" dirty="0" err="1"/>
              <a:t>l.u</a:t>
            </a:r>
            <a:r>
              <a:rPr lang="en-US" altLang="ja-JP" sz="1400" dirty="0"/>
              <a:t>.), PIPS was successfully separated from the partial engulfment.</a:t>
            </a:r>
          </a:p>
          <a:p>
            <a:endParaRPr lang="en-US" altLang="ja-JP" sz="1400" dirty="0"/>
          </a:p>
          <a:p>
            <a:r>
              <a:rPr kumimoji="1" lang="en-US" altLang="ja-JP" sz="1400" dirty="0"/>
              <a:t>However, </a:t>
            </a:r>
            <a:r>
              <a:rPr lang="en-US" altLang="ja-JP" sz="1400" dirty="0"/>
              <a:t>i</a:t>
            </a:r>
            <a:r>
              <a:rPr kumimoji="1" lang="en-US" altLang="ja-JP" sz="1400" dirty="0"/>
              <a:t>t cannot separate the </a:t>
            </a:r>
            <a:r>
              <a:rPr lang="en-US" altLang="ja-JP" sz="1400" dirty="0"/>
              <a:t>homogeneous LLPS, because </a:t>
            </a:r>
            <a:r>
              <a:rPr kumimoji="1" lang="en-US" altLang="ja-JP" sz="1400" dirty="0"/>
              <a:t>the watershed</a:t>
            </a:r>
            <a:r>
              <a:rPr lang="en-US" altLang="ja-JP" sz="1400" dirty="0"/>
              <a:t> does not detect the partition index. </a:t>
            </a:r>
            <a:endParaRPr kumimoji="1" lang="ja-JP" altLang="en-US" sz="14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2F814C4-1562-4C86-DACE-758AD16B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" y="4934175"/>
            <a:ext cx="5277443" cy="160163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3721C2-6543-4D6E-06B3-4F2B6F64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82" y="2112539"/>
            <a:ext cx="4623650" cy="46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40218" cy="1341619"/>
          </a:xfrm>
        </p:spPr>
        <p:txBody>
          <a:bodyPr>
            <a:normAutofit/>
          </a:bodyPr>
          <a:lstStyle/>
          <a:p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/partition_index_sigma_2_th_3.png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/partition_index_sigma_4_th_3.png</a:t>
            </a:r>
            <a:endParaRPr kumimoji="1" lang="ja-JP" altLang="en-US" sz="11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5DDB2F7-04FA-FF8F-9B88-44C9D5FD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6" y="4005103"/>
            <a:ext cx="4277811" cy="2736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35295B-F1F9-3EAE-A76B-89E98A1F2B4A}"/>
              </a:ext>
            </a:extLst>
          </p:cNvPr>
          <p:cNvSpPr txBox="1"/>
          <p:nvPr/>
        </p:nvSpPr>
        <p:spPr>
          <a:xfrm>
            <a:off x="7574471" y="3528833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E8DC8B-998B-09F5-B942-D0C762764DCA}"/>
              </a:ext>
            </a:extLst>
          </p:cNvPr>
          <p:cNvSpPr txBox="1"/>
          <p:nvPr/>
        </p:nvSpPr>
        <p:spPr>
          <a:xfrm>
            <a:off x="7574471" y="2279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6220D47-1B84-858A-C42A-2CF591505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5" y="560351"/>
            <a:ext cx="4277812" cy="2736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74675EB-98D9-1C94-B6AA-881499803F96}"/>
              </a:ext>
            </a:extLst>
          </p:cNvPr>
          <p:cNvSpPr txBox="1"/>
          <p:nvPr/>
        </p:nvSpPr>
        <p:spPr>
          <a:xfrm>
            <a:off x="2929962" y="8866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F4DA729-2F31-D8E6-2E52-187F3300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6" y="688828"/>
            <a:ext cx="4277812" cy="2736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CC446B6-B176-EFAE-FC79-F1CA16307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69" y="4076857"/>
            <a:ext cx="4277812" cy="27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C6C7676-4A00-133B-D90C-F9F6A9636EEB}"/>
              </a:ext>
            </a:extLst>
          </p:cNvPr>
          <p:cNvSpPr txBox="1"/>
          <p:nvPr/>
        </p:nvSpPr>
        <p:spPr>
          <a:xfrm>
            <a:off x="2929962" y="3497344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1D8A9B-4093-4E57-4510-F24379E1E270}"/>
              </a:ext>
            </a:extLst>
          </p:cNvPr>
          <p:cNvSpPr txBox="1"/>
          <p:nvPr/>
        </p:nvSpPr>
        <p:spPr>
          <a:xfrm>
            <a:off x="31336" y="1765321"/>
            <a:ext cx="253612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The partition indices between CaMKII and STG condensates were obtained for the separation of homogeneous LLPS from the others.</a:t>
            </a:r>
          </a:p>
          <a:p>
            <a:endParaRPr lang="en-US" altLang="ja-JP" sz="1400" dirty="0"/>
          </a:p>
          <a:p>
            <a:r>
              <a:rPr lang="en-US" altLang="ja-JP" sz="1400" dirty="0"/>
              <a:t>1. The smaller number of STG produced homogeneous CaMKII.</a:t>
            </a:r>
          </a:p>
          <a:p>
            <a:endParaRPr lang="en-US" altLang="ja-JP" sz="1400" dirty="0"/>
          </a:p>
          <a:p>
            <a:r>
              <a:rPr lang="en-US" altLang="ja-JP" sz="1400" dirty="0"/>
              <a:t>2. The smaller number of GluN2B produced  homogeneous STG.</a:t>
            </a:r>
          </a:p>
          <a:p>
            <a:endParaRPr lang="en-US" altLang="ja-JP" sz="1400" dirty="0"/>
          </a:p>
          <a:p>
            <a:r>
              <a:rPr lang="en-US" altLang="ja-JP" sz="1400" dirty="0"/>
              <a:t>Those two depended on the smoothing of the concentration, and on the threshold for inhomogeneity. </a:t>
            </a:r>
          </a:p>
          <a:p>
            <a:endParaRPr lang="en-US" altLang="ja-JP" sz="1400" dirty="0"/>
          </a:p>
          <a:p>
            <a:r>
              <a:rPr lang="en-US" altLang="ja-JP" sz="1400" dirty="0"/>
              <a:t>How do we determine which one is the homogeneous LLPS? </a:t>
            </a:r>
            <a:endParaRPr kumimoji="1" lang="en-US" altLang="ja-JP" sz="1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02AC5CA-FCCB-1E13-468E-529232ABBAD5}"/>
              </a:ext>
            </a:extLst>
          </p:cNvPr>
          <p:cNvCxnSpPr/>
          <p:nvPr/>
        </p:nvCxnSpPr>
        <p:spPr>
          <a:xfrm>
            <a:off x="7428979" y="120094"/>
            <a:ext cx="0" cy="6768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600CD2A7-3054-C019-6E81-7EFECA540569}"/>
              </a:ext>
            </a:extLst>
          </p:cNvPr>
          <p:cNvCxnSpPr>
            <a:cxnSpLocks/>
          </p:cNvCxnSpPr>
          <p:nvPr/>
        </p:nvCxnSpPr>
        <p:spPr>
          <a:xfrm flipV="1">
            <a:off x="2540218" y="3462383"/>
            <a:ext cx="9620446" cy="8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Some example profiles ..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rdf_summary</a:t>
            </a:r>
            <a:r>
              <a:rPr kumimoji="1" lang="en-US" altLang="ja-JP" dirty="0"/>
              <a:t>/rdf_summary.png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871A11-CC73-431A-3D15-6FAE2B12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391"/>
            <a:ext cx="5928609" cy="59286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F5628-8A42-668C-38EE-A68646EA18EA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633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rdf_errorbar</a:t>
            </a:r>
            <a:r>
              <a:rPr kumimoji="1" lang="en-US" altLang="ja-JP" dirty="0"/>
              <a:t>/rdf_R3_018.png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A89B3-E116-9002-2B2E-366D240DB24D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080A9-09C2-8AE5-2D5F-02BA24DD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70" y="1840194"/>
            <a:ext cx="4571622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938</Words>
  <Application>Microsoft Office PowerPoint</Application>
  <PresentationFormat>ワイド画面</PresentationFormat>
  <Paragraphs>160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Method for the separation of PIPS, inverted PIPS, partial engulfment, and homogeneous LLPS </vt:lpstr>
      <vt:lpstr>matrix/matrix_profile_CaMKII_sigma_2.png matrix/matrix_profile_STG_sigma_2.png</vt:lpstr>
      <vt:lpstr>matrix/matrix_region_condensates_sigma_2.png</vt:lpstr>
      <vt:lpstr>region_condensates_pyvista/summary_sigma_2.png</vt:lpstr>
      <vt:lpstr>matrix/matrix_watershed _CaMKII _sigma_4.png phase_diagram/volume_watershed_sigma_4.png</vt:lpstr>
      <vt:lpstr>phase_diagram/partition_index_sigma_2_th_2.png phase_diagram/partition_index_sigma_2_th_3.png phase_diagram/partition_index_sigma_4_th_2.png phase_diagram/partition_index_sigma_4_th_3.png</vt:lpstr>
      <vt:lpstr>Some example profiles ..</vt:lpstr>
      <vt:lpstr>rdf_summary/rdf_summary.png</vt:lpstr>
      <vt:lpstr>rdf_errorbar/rdf_R3_018.png</vt:lpstr>
      <vt:lpstr>profiles_example/PIPS_sigma_2.png region_condensates_pyvista/PIPS_sigma_2.png</vt:lpstr>
      <vt:lpstr>profiles_example/iPIPS_sigma_2.png region_condensates_pyvista/iPIPS_sigma_2.png</vt:lpstr>
      <vt:lpstr>profiles_example/PartialE_sigma_2.png region_condensates_pyvista/PartialE_sigma_2.png</vt:lpstr>
      <vt:lpstr>profiles_example/Homo_sigma_2.png region_condensates_pyvista/Homo_sigma_2.png</vt:lpstr>
      <vt:lpstr>profiles_example/PIPS_sigma_4.png region_condensates_pyvista/PIPS_sigma_4.png</vt:lpstr>
      <vt:lpstr>profiles_example/iPIPS_sigma_4.png region_condensates_pyvista/iPIPS_sigma_4.png</vt:lpstr>
      <vt:lpstr>profiles_example/PartialE_sigma_4.png region_condensates_pyvista/PartialE_sigma_4.png</vt:lpstr>
      <vt:lpstr>profiles_example/Homo_sigma_4.png region_condensates_pyvista/Homo_sigma_4.png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profiles_example/PIPS_sigma_2.png region_condensates_pyvista/PIPS_sigma_2.png</dc:title>
  <dc:creator>浦久保 秀俊</dc:creator>
  <cp:lastModifiedBy>浦久保 秀俊</cp:lastModifiedBy>
  <cp:revision>117</cp:revision>
  <dcterms:created xsi:type="dcterms:W3CDTF">2024-01-21T09:56:55Z</dcterms:created>
  <dcterms:modified xsi:type="dcterms:W3CDTF">2024-01-31T08:15:11Z</dcterms:modified>
</cp:coreProperties>
</file>